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41" autoAdjust="0"/>
  </p:normalViewPr>
  <p:slideViewPr>
    <p:cSldViewPr>
      <p:cViewPr>
        <p:scale>
          <a:sx n="100" d="100"/>
          <a:sy n="100" d="100"/>
        </p:scale>
        <p:origin x="16" y="10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0CA3A-3D9B-455F-8235-C4746ADE4088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387B1-C2A8-4B68-8ADE-3673A4EBB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387B1-C2A8-4B68-8ADE-3673A4EBB90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E7C3-E676-4FCA-8510-A7B0B6609E4A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CD5D-8D46-45B5-AB3F-FABD97182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E7C3-E676-4FCA-8510-A7B0B6609E4A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CD5D-8D46-45B5-AB3F-FABD97182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E7C3-E676-4FCA-8510-A7B0B6609E4A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CD5D-8D46-45B5-AB3F-FABD97182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E7C3-E676-4FCA-8510-A7B0B6609E4A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CD5D-8D46-45B5-AB3F-FABD97182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E7C3-E676-4FCA-8510-A7B0B6609E4A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CD5D-8D46-45B5-AB3F-FABD97182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E7C3-E676-4FCA-8510-A7B0B6609E4A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CD5D-8D46-45B5-AB3F-FABD97182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E7C3-E676-4FCA-8510-A7B0B6609E4A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CD5D-8D46-45B5-AB3F-FABD97182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E7C3-E676-4FCA-8510-A7B0B6609E4A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CD5D-8D46-45B5-AB3F-FABD97182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E7C3-E676-4FCA-8510-A7B0B6609E4A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CD5D-8D46-45B5-AB3F-FABD97182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E7C3-E676-4FCA-8510-A7B0B6609E4A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CD5D-8D46-45B5-AB3F-FABD97182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E7C3-E676-4FCA-8510-A7B0B6609E4A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CD5D-8D46-45B5-AB3F-FABD97182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3E7C3-E676-4FCA-8510-A7B0B6609E4A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FCD5D-8D46-45B5-AB3F-FABD97182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hyperlink" Target="mailto:neerajniftem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rasanna@niftem.ac.in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docs.google.com/forms/d/1MYRjkbSVup184JiIzRAnC9KhieKDJ1IqpDexYzhskFc/edit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t="12222" b="20000"/>
          <a:stretch>
            <a:fillRect/>
          </a:stretch>
        </p:blipFill>
        <p:spPr bwMode="auto">
          <a:xfrm>
            <a:off x="4419600" y="0"/>
            <a:ext cx="5486400" cy="6172200"/>
          </a:xfrm>
          <a:prstGeom prst="rect">
            <a:avLst/>
          </a:prstGeom>
          <a:noFill/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6141804"/>
            <a:ext cx="9906000" cy="7161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Arial" pitchFamily="34" charset="0"/>
                <a:cs typeface="Arial" pitchFamily="34" charset="0"/>
              </a:rPr>
              <a:t>National Institute of Food Technology Entrepreneurship and Management 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Arial" pitchFamily="34" charset="0"/>
                <a:cs typeface="Arial" pitchFamily="34" charset="0"/>
              </a:rPr>
              <a:t>(NIFTEM),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Arial" pitchFamily="34" charset="0"/>
                <a:cs typeface="Arial" pitchFamily="34" charset="0"/>
              </a:rPr>
              <a:t>Kundli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Arial" pitchFamily="34" charset="0"/>
                <a:cs typeface="Arial" pitchFamily="34" charset="0"/>
              </a:rPr>
              <a:t> ,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Arial" pitchFamily="34" charset="0"/>
                <a:cs typeface="Arial" pitchFamily="34" charset="0"/>
              </a:rPr>
              <a:t>Sonepat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Arial" pitchFamily="34" charset="0"/>
                <a:cs typeface="Arial" pitchFamily="34" charset="0"/>
              </a:rPr>
              <a:t>, Haryana, 131028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485"/>
            <a:ext cx="4419600" cy="185281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dirty="0" smtClean="0">
                <a:latin typeface="Footlight MT Light" pitchFamily="18" charset="0"/>
              </a:rPr>
              <a:t>3-Days Training </a:t>
            </a:r>
            <a:r>
              <a:rPr lang="en-US" sz="2400" b="1" dirty="0" err="1" smtClean="0">
                <a:latin typeface="Footlight MT Light" pitchFamily="18" charset="0"/>
              </a:rPr>
              <a:t>Programme</a:t>
            </a:r>
            <a:r>
              <a:rPr lang="en-US" sz="2400" b="1" dirty="0" smtClean="0">
                <a:latin typeface="Footlight MT Light" pitchFamily="18" charset="0"/>
              </a:rPr>
              <a:t> on </a:t>
            </a:r>
          </a:p>
          <a:p>
            <a:pPr algn="ctr"/>
            <a:r>
              <a:rPr lang="en-US" sz="2000" b="1" dirty="0" smtClean="0">
                <a:latin typeface="Footlight MT Light" pitchFamily="18" charset="0"/>
              </a:rPr>
              <a:t>Mushroom Production, Processing, Value Added Products and Value Chain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Footlight MT Light" pitchFamily="18" charset="0"/>
              </a:rPr>
              <a:t>Organized Jointly by 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Footlight MT Light" pitchFamily="18" charset="0"/>
              </a:rPr>
              <a:t>Dept. of Agriculture and Environmental Sciences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Footlight MT Light" pitchFamily="18" charset="0"/>
              </a:rPr>
              <a:t>&amp;  NIFTEM Pilot Plants</a:t>
            </a:r>
          </a:p>
        </p:txBody>
      </p:sp>
      <p:pic>
        <p:nvPicPr>
          <p:cNvPr id="17" name="Picture 16"/>
          <p:cNvPicPr/>
          <p:nvPr/>
        </p:nvPicPr>
        <p:blipFill>
          <a:blip r:embed="rId3" cstate="print"/>
          <a:srcRect l="7030" t="18497" r="5455" b="31091"/>
          <a:stretch>
            <a:fillRect/>
          </a:stretch>
        </p:blipFill>
        <p:spPr bwMode="auto">
          <a:xfrm>
            <a:off x="8199120" y="45720"/>
            <a:ext cx="1651000" cy="609600"/>
          </a:xfrm>
          <a:prstGeom prst="rect">
            <a:avLst/>
          </a:prstGeom>
          <a:solidFill>
            <a:schemeClr val="accent5">
              <a:lumMod val="20000"/>
              <a:lumOff val="80000"/>
              <a:alpha val="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3" name="TextBox 22"/>
          <p:cNvSpPr txBox="1"/>
          <p:nvPr/>
        </p:nvSpPr>
        <p:spPr>
          <a:xfrm>
            <a:off x="0" y="5257800"/>
            <a:ext cx="4419600" cy="8771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latin typeface="Footlight MT Light" pitchFamily="18" charset="0"/>
              </a:rPr>
              <a:t>Who Should Participate  ?</a:t>
            </a:r>
          </a:p>
          <a:p>
            <a:pPr algn="just"/>
            <a:r>
              <a:rPr lang="en-US" sz="1400" b="1" dirty="0" smtClean="0">
                <a:latin typeface="Footlight MT Light" pitchFamily="18" charset="0"/>
              </a:rPr>
              <a:t>FPOs, SHGs, Budding Entrepreneurs, UG/PG students of Food Tech./</a:t>
            </a:r>
            <a:r>
              <a:rPr lang="en-US" sz="1400" b="1" dirty="0" err="1" smtClean="0">
                <a:latin typeface="Footlight MT Light" pitchFamily="18" charset="0"/>
              </a:rPr>
              <a:t>Agril</a:t>
            </a:r>
            <a:r>
              <a:rPr lang="en-US" sz="1400" b="1" dirty="0" smtClean="0">
                <a:latin typeface="Footlight MT Light" pitchFamily="18" charset="0"/>
              </a:rPr>
              <a:t>. </a:t>
            </a:r>
            <a:r>
              <a:rPr lang="en-US" sz="1400" b="1" dirty="0" err="1" smtClean="0">
                <a:latin typeface="Footlight MT Light" pitchFamily="18" charset="0"/>
              </a:rPr>
              <a:t>Engg</a:t>
            </a:r>
            <a:r>
              <a:rPr lang="en-US" sz="1400" b="1" dirty="0" smtClean="0">
                <a:latin typeface="Footlight MT Light" pitchFamily="18" charset="0"/>
              </a:rPr>
              <a:t>./ Agriculture or equivalent</a:t>
            </a:r>
            <a:endParaRPr lang="en-US" sz="1400" b="1" dirty="0">
              <a:latin typeface="Footlight MT Light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826090"/>
            <a:ext cx="4419600" cy="34537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algn="ctr">
              <a:spcAft>
                <a:spcPts val="600"/>
              </a:spcAft>
            </a:pPr>
            <a:r>
              <a:rPr lang="en-US" sz="2000" b="1" dirty="0" err="1" smtClean="0">
                <a:latin typeface="Footlight MT Light" pitchFamily="18" charset="0"/>
              </a:rPr>
              <a:t>Programme</a:t>
            </a:r>
            <a:r>
              <a:rPr lang="en-US" sz="2000" b="1" dirty="0" smtClean="0">
                <a:latin typeface="Footlight MT Light" pitchFamily="18" charset="0"/>
              </a:rPr>
              <a:t> Outline</a:t>
            </a:r>
          </a:p>
          <a:p>
            <a:pPr marL="169863" indent="-169863" algn="just">
              <a:lnSpc>
                <a:spcPct val="93000"/>
              </a:lnSpc>
              <a:buFont typeface="Wingdings" pitchFamily="2" charset="2"/>
              <a:buChar char="§"/>
            </a:pPr>
            <a:r>
              <a:rPr lang="en-US" sz="1600" b="1" dirty="0" smtClean="0">
                <a:latin typeface="Footlight MT Light" pitchFamily="18" charset="0"/>
              </a:rPr>
              <a:t>Demonstration of various mushroom production technologies.</a:t>
            </a:r>
          </a:p>
          <a:p>
            <a:pPr marL="169863" indent="-169863" algn="just">
              <a:lnSpc>
                <a:spcPct val="93000"/>
              </a:lnSpc>
              <a:buFont typeface="Wingdings" pitchFamily="2" charset="2"/>
              <a:buChar char="§"/>
            </a:pPr>
            <a:r>
              <a:rPr lang="en-US" sz="1600" b="1" dirty="0" smtClean="0">
                <a:latin typeface="Footlight MT Light" pitchFamily="18" charset="0"/>
              </a:rPr>
              <a:t>Training on mushroom processing, post harvest management, processes and machinery.</a:t>
            </a:r>
            <a:endParaRPr lang="en-IN" sz="1600" b="1" dirty="0" smtClean="0">
              <a:latin typeface="Footlight MT Light" pitchFamily="18" charset="0"/>
            </a:endParaRPr>
          </a:p>
          <a:p>
            <a:pPr marL="169863" indent="-169863" algn="just">
              <a:lnSpc>
                <a:spcPct val="93000"/>
              </a:lnSpc>
              <a:buFont typeface="Wingdings" pitchFamily="2" charset="2"/>
              <a:buChar char="§"/>
            </a:pPr>
            <a:r>
              <a:rPr lang="en-US" sz="1600" b="1" dirty="0" smtClean="0">
                <a:latin typeface="Footlight MT Light" pitchFamily="18" charset="0"/>
              </a:rPr>
              <a:t>Hands-on practice on production of value added products  in NIFTEM Pilot Plants.</a:t>
            </a:r>
          </a:p>
          <a:p>
            <a:pPr marL="169863" indent="-169863" algn="just">
              <a:lnSpc>
                <a:spcPct val="93000"/>
              </a:lnSpc>
              <a:buFont typeface="Wingdings" pitchFamily="2" charset="2"/>
              <a:buChar char="§"/>
            </a:pPr>
            <a:r>
              <a:rPr lang="en-US" sz="1600" b="1" dirty="0" smtClean="0">
                <a:latin typeface="Footlight MT Light" pitchFamily="18" charset="0"/>
              </a:rPr>
              <a:t>Sessions on GMP, GHP, quality control, packaging, regulations, Marketing  and business, Mushroom value chain.</a:t>
            </a:r>
            <a:endParaRPr lang="en-IN" sz="1600" b="1" dirty="0" smtClean="0">
              <a:latin typeface="Footlight MT Light" pitchFamily="18" charset="0"/>
            </a:endParaRPr>
          </a:p>
          <a:p>
            <a:pPr marL="169863" indent="-169863" algn="just">
              <a:lnSpc>
                <a:spcPct val="93000"/>
              </a:lnSpc>
              <a:buFont typeface="Wingdings" pitchFamily="2" charset="2"/>
              <a:buChar char="§"/>
            </a:pPr>
            <a:r>
              <a:rPr lang="en-US" sz="1600" b="1" dirty="0" smtClean="0">
                <a:latin typeface="Footlight MT Light" pitchFamily="18" charset="0"/>
              </a:rPr>
              <a:t>Medicinal mushrooms  production and processing.</a:t>
            </a:r>
          </a:p>
          <a:p>
            <a:pPr marL="169863" indent="-169863" algn="just">
              <a:lnSpc>
                <a:spcPct val="93000"/>
              </a:lnSpc>
              <a:buFont typeface="Wingdings" pitchFamily="2" charset="2"/>
              <a:buChar char="§"/>
            </a:pPr>
            <a:r>
              <a:rPr lang="en-US" sz="1600" b="1" dirty="0" smtClean="0">
                <a:latin typeface="Footlight MT Light" pitchFamily="18" charset="0"/>
              </a:rPr>
              <a:t>Visit to year round mushroom production and processing industries.</a:t>
            </a:r>
          </a:p>
        </p:txBody>
      </p:sp>
      <p:pic>
        <p:nvPicPr>
          <p:cNvPr id="14" name="Picture 13" descr="niftem_logo_design-scal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55459" y="40340"/>
            <a:ext cx="1894425" cy="6858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446495" y="990600"/>
            <a:ext cx="2133600" cy="1098175"/>
            <a:chOff x="4495800" y="990600"/>
            <a:chExt cx="2133600" cy="1098175"/>
          </a:xfrm>
        </p:grpSpPr>
        <p:sp>
          <p:nvSpPr>
            <p:cNvPr id="19" name="Curved Down Ribbon 18"/>
            <p:cNvSpPr/>
            <p:nvPr/>
          </p:nvSpPr>
          <p:spPr>
            <a:xfrm>
              <a:off x="4495800" y="990600"/>
              <a:ext cx="2133600" cy="1066800"/>
            </a:xfrm>
            <a:prstGeom prst="ellipseRibb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30590" y="1165445"/>
              <a:ext cx="1219200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Georgia" pitchFamily="18" charset="0"/>
                </a:rPr>
                <a:t>22-24 January 2025</a:t>
              </a:r>
              <a:endParaRPr lang="en-US" b="1" dirty="0">
                <a:latin typeface="Georgia" pitchFamily="18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AppData\Local\Temp\Rar$DRa6408.24040\Pics for Calender\DSC_3589.JPG"/>
          <p:cNvPicPr>
            <a:picLocks noChangeAspect="1" noChangeArrowheads="1"/>
          </p:cNvPicPr>
          <p:nvPr/>
        </p:nvPicPr>
        <p:blipFill>
          <a:blip r:embed="rId3" cstate="print"/>
          <a:srcRect b="12764"/>
          <a:stretch>
            <a:fillRect/>
          </a:stretch>
        </p:blipFill>
        <p:spPr bwMode="auto">
          <a:xfrm>
            <a:off x="152400" y="2133600"/>
            <a:ext cx="2526598" cy="144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1252"/>
            <a:ext cx="3200400" cy="37517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About NIFTEM, Kundli</a:t>
            </a:r>
          </a:p>
          <a:p>
            <a:pPr marL="228600" indent="-228600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Established in 2012  by the Ministry of Food Processing Industries (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MoFPI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Govt. of India.</a:t>
            </a:r>
          </a:p>
          <a:p>
            <a:pPr marL="228600" indent="-228600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Recognized as an Institute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National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Importance in 2021.</a:t>
            </a:r>
          </a:p>
          <a:p>
            <a:pPr marL="228600" indent="-228600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Dedicated to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nurturing the growth of food processing sector and propelling the Indian food processing industry to new heights globally. 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209365" y="2215032"/>
            <a:ext cx="4419600" cy="1524000"/>
            <a:chOff x="0" y="2776111"/>
            <a:chExt cx="3276600" cy="1732485"/>
          </a:xfrm>
        </p:grpSpPr>
        <p:sp>
          <p:nvSpPr>
            <p:cNvPr id="21" name="Arrow: Pentagon 1">
              <a:extLst>
                <a:ext uri="{FF2B5EF4-FFF2-40B4-BE49-F238E27FC236}">
                  <a16:creationId xmlns="" xmlns:a16="http://schemas.microsoft.com/office/drawing/2014/main" id="{E20D09A7-83DA-47D7-8835-65AA6E22E227}"/>
                </a:ext>
              </a:extLst>
            </p:cNvPr>
            <p:cNvSpPr/>
            <p:nvPr/>
          </p:nvSpPr>
          <p:spPr>
            <a:xfrm>
              <a:off x="0" y="2776111"/>
              <a:ext cx="3276600" cy="1732485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2A83EA8-E44D-4CC9-982F-1B8B609D21F2}"/>
                </a:ext>
              </a:extLst>
            </p:cNvPr>
            <p:cNvSpPr txBox="1"/>
            <p:nvPr/>
          </p:nvSpPr>
          <p:spPr>
            <a:xfrm>
              <a:off x="1129862" y="2960250"/>
              <a:ext cx="1801134" cy="1364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ts val="2400"/>
                </a:spcBef>
                <a:defRPr/>
              </a:pP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For Registration, Scan  this QR code OR Click / Use the link, 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hlinkClick r:id="rId4"/>
                </a:rPr>
                <a:t>http://surl.li/uieewu</a:t>
              </a:r>
              <a:endPara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659624" y="2124582"/>
            <a:ext cx="2209800" cy="1700466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  <a:alpha val="0"/>
                </a:schemeClr>
              </a:gs>
              <a:gs pos="0">
                <a:schemeClr val="accent5">
                  <a:tint val="50000"/>
                  <a:satMod val="300000"/>
                  <a:alpha val="0"/>
                </a:schemeClr>
              </a:gs>
              <a:gs pos="0">
                <a:schemeClr val="accent5">
                  <a:tint val="50000"/>
                  <a:satMod val="300000"/>
                  <a:alpha val="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FF0000"/>
            </a:extrusion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Training Fee/person</a:t>
            </a:r>
          </a:p>
          <a:p>
            <a:pPr>
              <a:lnSpc>
                <a:spcPct val="95000"/>
              </a:lnSpc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Rs. 6800/-  with accommodation.</a:t>
            </a:r>
          </a:p>
          <a:p>
            <a:pPr marL="401638" indent="-401638">
              <a:lnSpc>
                <a:spcPct val="95000"/>
              </a:lnSpc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Rs.  5500/- without  accommodation*</a:t>
            </a:r>
          </a:p>
          <a:p>
            <a:pPr>
              <a:lnSpc>
                <a:spcPct val="95000"/>
              </a:lnSpc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* Includes working lunch, tea and snacks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40024" y="42209"/>
            <a:ext cx="6665976" cy="21267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Key Takeaways from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>
              <a:lnSpc>
                <a:spcPct val="110000"/>
              </a:lnSpc>
              <a:buSzPct val="80000"/>
              <a:buFont typeface="Wingdings" pitchFamily="2" charset="2"/>
              <a:buChar char="q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Competencies to explore and identify the entrepreneurial opportunities in various types of mushroom value chain. </a:t>
            </a:r>
          </a:p>
          <a:p>
            <a:pPr marL="228600" indent="-228600" algn="just">
              <a:lnSpc>
                <a:spcPct val="110000"/>
              </a:lnSpc>
              <a:buSzPct val="80000"/>
              <a:buFont typeface="Wingdings" pitchFamily="2" charset="2"/>
              <a:buChar char="q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First hand practical outlook on mushroom production and processing.</a:t>
            </a:r>
          </a:p>
          <a:p>
            <a:pPr marL="228600" indent="-228600" algn="just">
              <a:lnSpc>
                <a:spcPct val="110000"/>
              </a:lnSpc>
              <a:buSzPct val="80000"/>
              <a:buFont typeface="Wingdings" pitchFamily="2" charset="2"/>
              <a:buChar char="q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Ability to innovate on value addition, shelf-life extension and packaging. </a:t>
            </a:r>
          </a:p>
          <a:p>
            <a:pPr marL="228600" indent="-228600" algn="just">
              <a:lnSpc>
                <a:spcPct val="110000"/>
              </a:lnSpc>
              <a:buSzPct val="80000"/>
              <a:buFont typeface="Wingdings" pitchFamily="2" charset="2"/>
              <a:buChar char="q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Know-how on recent trends of mushroom Entrepreneurship</a:t>
            </a:r>
          </a:p>
          <a:p>
            <a:pPr marL="228600" indent="-228600" algn="just">
              <a:lnSpc>
                <a:spcPct val="110000"/>
              </a:lnSpc>
              <a:buSzPct val="80000"/>
              <a:buFont typeface="Wingdings" pitchFamily="2" charset="2"/>
              <a:buChar char="q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Confidence in converting ideas to products / processes and  then to business.</a:t>
            </a:r>
          </a:p>
        </p:txBody>
      </p:sp>
      <p:pic>
        <p:nvPicPr>
          <p:cNvPr id="1028" name="Picture 4" descr="D:\Prasanna Official responsibilities\Pilot plant\Training\photo July 2024\WhatsApp Image 2024-07-15 at 20.31.38_b3fa67d5.jpg"/>
          <p:cNvPicPr>
            <a:picLocks noChangeAspect="1" noChangeArrowheads="1"/>
          </p:cNvPicPr>
          <p:nvPr/>
        </p:nvPicPr>
        <p:blipFill>
          <a:blip r:embed="rId5" cstate="print"/>
          <a:srcRect r="11669"/>
          <a:stretch>
            <a:fillRect/>
          </a:stretch>
        </p:blipFill>
        <p:spPr bwMode="auto">
          <a:xfrm>
            <a:off x="2819400" y="3810000"/>
            <a:ext cx="4784295" cy="3048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64450" y="3810000"/>
            <a:ext cx="2209800" cy="30392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For more information, Contact</a:t>
            </a: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Prasanna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Kumar G V</a:t>
            </a: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Professor, Dept. of AES</a:t>
            </a: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Mobile: 8638941500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prasanna@niftem.ac.in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Neeraj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Professor, Dept. of AES</a:t>
            </a: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Phone : </a:t>
            </a:r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130-2281042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neerajniftem@gmail.com</a:t>
            </a:r>
            <a:endParaRPr lang="en-US" sz="1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Aditya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Sharma</a:t>
            </a: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Manager, Pilot Plants</a:t>
            </a: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Mobile: 7015504639 </a:t>
            </a:r>
          </a:p>
          <a:p>
            <a:r>
              <a:rPr lang="en-US" sz="1050" b="1" dirty="0" smtClean="0">
                <a:latin typeface="Times New Roman" pitchFamily="18" charset="0"/>
                <a:cs typeface="Times New Roman" pitchFamily="18" charset="0"/>
              </a:rPr>
              <a:t>Email:</a:t>
            </a:r>
            <a:r>
              <a:rPr lang="en-IN" sz="1050" b="1" dirty="0" smtClean="0"/>
              <a:t> aditya.sharma@niftem.ac.in</a:t>
            </a:r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8" cstate="print"/>
          <a:srcRect b="15880"/>
          <a:stretch>
            <a:fillRect/>
          </a:stretch>
        </p:blipFill>
        <p:spPr bwMode="auto">
          <a:xfrm>
            <a:off x="0" y="3810000"/>
            <a:ext cx="2819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DEPT AES\Mushroom\qr-code mushroo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9450" y="22352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3630</TotalTime>
  <Words>357</Words>
  <Application>Microsoft Office PowerPoint</Application>
  <PresentationFormat>A4 Paper (210x297 mm)</PresentationFormat>
  <Paragraphs>46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222</cp:revision>
  <dcterms:created xsi:type="dcterms:W3CDTF">2024-03-23T15:30:10Z</dcterms:created>
  <dcterms:modified xsi:type="dcterms:W3CDTF">2025-01-07T08:23:16Z</dcterms:modified>
</cp:coreProperties>
</file>